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5.png"/><Relationship Id="rId4" Type="http://schemas.openxmlformats.org/officeDocument/2006/relationships/image" Target="../media/image6.png"/><Relationship Id="rId9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7.png"/><Relationship Id="rId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6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Термины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1800" dirty="0" smtClean="0"/>
              <a:t>Переменная </a:t>
            </a:r>
            <a:r>
              <a:rPr lang="en-US" sz="1800" dirty="0" smtClean="0"/>
              <a:t>V</a:t>
            </a:r>
            <a:r>
              <a:rPr lang="ru-RU" sz="1800" dirty="0" smtClean="0"/>
              <a:t> – то, чему можно присвоить значение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1800" dirty="0" smtClean="0"/>
              <a:t>Значение </a:t>
            </a:r>
            <a:r>
              <a:rPr lang="en-US" sz="1800" dirty="0" smtClean="0"/>
              <a:t>X – </a:t>
            </a:r>
            <a:r>
              <a:rPr lang="ru-RU" sz="1800" dirty="0" smtClean="0"/>
              <a:t>то, что можно присвоить переменной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1800" dirty="0" smtClean="0"/>
              <a:t>Домен </a:t>
            </a:r>
            <a:r>
              <a:rPr lang="en-US" sz="1800" dirty="0" smtClean="0"/>
              <a:t>D</a:t>
            </a:r>
            <a:r>
              <a:rPr lang="ru-RU" sz="1800" dirty="0" smtClean="0"/>
              <a:t> – набор значений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1800" dirty="0" smtClean="0"/>
              <a:t>Ограничение </a:t>
            </a:r>
            <a:r>
              <a:rPr lang="en-US" sz="1800" dirty="0" smtClean="0"/>
              <a:t>C – </a:t>
            </a:r>
            <a:r>
              <a:rPr lang="ru-RU" sz="1800" dirty="0" smtClean="0"/>
              <a:t>условие, наложенное на значения переменных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1800" dirty="0" smtClean="0"/>
              <a:t>Задача раскраски карты в 4 цвета: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1800" dirty="0" smtClean="0"/>
              <a:t>V</a:t>
            </a:r>
            <a:r>
              <a:rPr lang="ru-RU" sz="1800" dirty="0" smtClean="0"/>
              <a:t> </a:t>
            </a:r>
            <a:r>
              <a:rPr lang="en-US" sz="1800" dirty="0" smtClean="0"/>
              <a:t>– </a:t>
            </a:r>
            <a:r>
              <a:rPr lang="ru-RU" sz="1800" dirty="0" smtClean="0"/>
              <a:t>область</a:t>
            </a:r>
            <a:endParaRPr lang="en-US" sz="1800" dirty="0" smtClean="0"/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1800" dirty="0" smtClean="0"/>
              <a:t>X – </a:t>
            </a:r>
            <a:r>
              <a:rPr lang="ru-RU" sz="1800" dirty="0" smtClean="0"/>
              <a:t>цвет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1800" dirty="0" smtClean="0"/>
              <a:t>D</a:t>
            </a:r>
            <a:r>
              <a:rPr lang="ru-RU" sz="1800" dirty="0" smtClean="0"/>
              <a:t> – множество цветов, в которые можно раскрасить область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1800" dirty="0" smtClean="0"/>
              <a:t>C –</a:t>
            </a:r>
            <a:r>
              <a:rPr lang="ru-RU" sz="1800" dirty="0" smtClean="0"/>
              <a:t> граничащие области не могут быть раскрашены в один цвет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0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 сокращения домена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/>
                  <a:t>foreach</a:t>
                </a:r>
                <a:r>
                  <a:rPr lang="en-US" sz="2400" dirty="0"/>
                  <a:t> </a:t>
                </a:r>
                <a:r>
                  <a:rPr lang="en-US" sz="2400" dirty="0" smtClean="0"/>
                  <a:t>DFS </a:t>
                </a:r>
                <a:r>
                  <a:rPr lang="ru-RU" sz="2400" dirty="0" smtClean="0"/>
                  <a:t>присваивания</a:t>
                </a:r>
                <a:r>
                  <a:rPr lang="en-US" sz="2400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sz="2400" dirty="0"/>
                  <a:t> </a:t>
                </a:r>
                <a:r>
                  <a:rPr lang="en-US" sz="2400" dirty="0" smtClean="0"/>
                  <a:t>   </a:t>
                </a:r>
                <a:r>
                  <a:rPr lang="en-US" sz="2400" b="1" dirty="0" err="1" smtClean="0"/>
                  <a:t>foreach</a:t>
                </a:r>
                <a:r>
                  <a:rPr lang="en-US" sz="2400" dirty="0" smtClean="0"/>
                  <a:t> </a:t>
                </a:r>
                <a:r>
                  <a:rPr lang="ru-RU" sz="2400" i="1" u="sng" dirty="0" smtClean="0"/>
                  <a:t>рассматриваемой</a:t>
                </a:r>
                <a:r>
                  <a:rPr lang="ru-RU" sz="2400" dirty="0" smtClean="0"/>
                  <a:t> переменной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sz="2400" dirty="0" smtClean="0"/>
                  <a:t>        </a:t>
                </a:r>
                <a:r>
                  <a:rPr lang="en-US" sz="2400" b="1" dirty="0" err="1" smtClean="0"/>
                  <a:t>foreach</a:t>
                </a:r>
                <a:r>
                  <a:rPr lang="en-US" sz="24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i="1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sz="2400" dirty="0" smtClean="0"/>
                  <a:t>            </a:t>
                </a:r>
                <a:r>
                  <a:rPr lang="en-US" sz="2400" b="1" dirty="0" err="1" smtClean="0"/>
                  <a:t>foreach</a:t>
                </a:r>
                <a:r>
                  <a:rPr lang="ru-RU" sz="2400" dirty="0" smtClean="0"/>
                  <a:t> ограничения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,</a:t>
                </a:r>
                <a:r>
                  <a:rPr lang="ru-RU" sz="2400" dirty="0" smtClean="0"/>
                  <a:t> где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400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:r>
                  <a:rPr lang="en-US" sz="2400" dirty="0" smtClean="0"/>
                  <a:t>     </a:t>
                </a:r>
                <a:r>
                  <a:rPr lang="en-US" sz="2400" b="1" dirty="0" smtClean="0"/>
                  <a:t>if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∄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ru-RU" sz="2400" dirty="0" smtClean="0"/>
                  <a:t> такого, что выполняется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sz="2400" dirty="0" smtClean="0"/>
                  <a:t>:</a:t>
                </a:r>
              </a:p>
              <a:p>
                <a:pPr marL="0" indent="0">
                  <a:buNone/>
                </a:pPr>
                <a:r>
                  <a:rPr lang="ru-RU" sz="2400" dirty="0"/>
                  <a:t> </a:t>
                </a:r>
                <a:r>
                  <a:rPr lang="ru-RU" sz="2400" dirty="0" smtClean="0"/>
                  <a:t>                   удалить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 smtClean="0"/>
                  <a:t> </a:t>
                </a:r>
                <a:r>
                  <a:rPr lang="ru-RU" sz="2400" dirty="0" smtClean="0"/>
                  <a:t>из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ru-RU" sz="2400" dirty="0" smtClean="0"/>
              </a:p>
              <a:p>
                <a:pPr marL="0" indent="0">
                  <a:buNone/>
                </a:pPr>
                <a:r>
                  <a:rPr lang="ru-RU" sz="2400" dirty="0" smtClean="0"/>
                  <a:t>                </a:t>
                </a:r>
                <a:r>
                  <a:rPr lang="en-US" sz="2400" b="1" dirty="0" smtClean="0"/>
                  <a:t>if </a:t>
                </a:r>
                <a:r>
                  <a:rPr lang="ru-RU" sz="2400" dirty="0" smtClean="0"/>
                  <a:t>домен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 smtClean="0"/>
                  <a:t> </a:t>
                </a:r>
                <a:r>
                  <a:rPr lang="ru-RU" sz="2400" dirty="0" smtClean="0"/>
                  <a:t>пуст:</a:t>
                </a:r>
              </a:p>
              <a:p>
                <a:pPr marL="0" indent="0">
                  <a:buNone/>
                </a:pPr>
                <a:r>
                  <a:rPr lang="ru-RU" sz="2400" dirty="0"/>
                  <a:t> </a:t>
                </a:r>
                <a:r>
                  <a:rPr lang="ru-RU" sz="2400" dirty="0" smtClean="0"/>
                  <a:t>                   вернуться</a:t>
                </a:r>
              </a:p>
              <a:p>
                <a:pPr marL="0" indent="0">
                  <a:buNone/>
                </a:pPr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91" t="-19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05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 сокращения домена. </a:t>
            </a:r>
            <a:r>
              <a:rPr lang="ru-RU" dirty="0" smtClean="0"/>
              <a:t>Пример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 descr=" 3"/>
          <p:cNvSpPr>
            <a:spLocks noGrp="1"/>
          </p:cNvSpPr>
          <p:nvPr>
            <p:ph idx="1"/>
          </p:nvPr>
        </p:nvSpPr>
        <p:spPr>
          <a:xfrm>
            <a:off x="498474" y="1981200"/>
            <a:ext cx="7672334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Рассматриваемые переменные – соседи. Случайный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 descr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 descr=" 5"/>
          <p:cNvSpPr/>
          <p:nvPr/>
        </p:nvSpPr>
        <p:spPr>
          <a:xfrm>
            <a:off x="955343" y="5036024"/>
            <a:ext cx="777923" cy="805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 descr=" 6"/>
          <p:cNvSpPr/>
          <p:nvPr/>
        </p:nvSpPr>
        <p:spPr>
          <a:xfrm>
            <a:off x="955342" y="4230806"/>
            <a:ext cx="777923" cy="805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 descr=" 7"/>
          <p:cNvSpPr/>
          <p:nvPr/>
        </p:nvSpPr>
        <p:spPr>
          <a:xfrm>
            <a:off x="955341" y="3425588"/>
            <a:ext cx="777923" cy="805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 descr=" 8"/>
          <p:cNvSpPr/>
          <p:nvPr/>
        </p:nvSpPr>
        <p:spPr>
          <a:xfrm>
            <a:off x="955343" y="2620370"/>
            <a:ext cx="777923" cy="805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 descr=" 9"/>
          <p:cNvSpPr/>
          <p:nvPr/>
        </p:nvSpPr>
        <p:spPr>
          <a:xfrm>
            <a:off x="1733266" y="2620370"/>
            <a:ext cx="859809" cy="32208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1" name="Таблица 10" descr="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24586096"/>
                  </p:ext>
                </p:extLst>
              </p:nvPr>
            </p:nvGraphicFramePr>
            <p:xfrm>
              <a:off x="3410968" y="2624458"/>
              <a:ext cx="2106304" cy="237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3152"/>
                    <a:gridCol w="1053152"/>
                  </a:tblGrid>
                  <a:tr h="317424">
                    <a:tc>
                      <a:txBody>
                        <a:bodyPr/>
                        <a:lstStyle/>
                        <a:p>
                          <a:r>
                            <a:rPr lang="en-US" sz="2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𝑫</m:t>
                                    </m:r>
                                  </m:e>
                                  <m:sub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17424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17424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17424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BRGY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17424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17424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YBGR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1" name="Таблица 10" descr="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24586096"/>
                  </p:ext>
                </p:extLst>
              </p:nvPr>
            </p:nvGraphicFramePr>
            <p:xfrm>
              <a:off x="3410968" y="2624458"/>
              <a:ext cx="2106304" cy="237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3152"/>
                    <a:gridCol w="1053152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1156" t="-6154" r="-2312" b="-530769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BRGY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YBGR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47" name="Footer Placeholder 4" descr=" 47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444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 сокращения домена. </a:t>
            </a:r>
            <a:r>
              <a:rPr lang="ru-RU" dirty="0" smtClean="0"/>
              <a:t>Пример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 descr=" 3"/>
          <p:cNvSpPr>
            <a:spLocks noGrp="1"/>
          </p:cNvSpPr>
          <p:nvPr>
            <p:ph idx="1"/>
          </p:nvPr>
        </p:nvSpPr>
        <p:spPr>
          <a:xfrm>
            <a:off x="498474" y="1981200"/>
            <a:ext cx="7672334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Рассматриваемые переменные – соседи. Случайный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 descr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 descr=" 5"/>
          <p:cNvSpPr/>
          <p:nvPr/>
        </p:nvSpPr>
        <p:spPr>
          <a:xfrm>
            <a:off x="955343" y="5036024"/>
            <a:ext cx="777923" cy="805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 descr=" 6"/>
          <p:cNvSpPr/>
          <p:nvPr/>
        </p:nvSpPr>
        <p:spPr>
          <a:xfrm>
            <a:off x="955342" y="4230806"/>
            <a:ext cx="777923" cy="805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 descr=" 7"/>
          <p:cNvSpPr/>
          <p:nvPr/>
        </p:nvSpPr>
        <p:spPr>
          <a:xfrm>
            <a:off x="955341" y="3425588"/>
            <a:ext cx="777923" cy="805218"/>
          </a:xfrm>
          <a:prstGeom prst="rect">
            <a:avLst/>
          </a:prstGeom>
          <a:solidFill>
            <a:srgbClr val="7F7F7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 descr=" 8"/>
          <p:cNvSpPr/>
          <p:nvPr/>
        </p:nvSpPr>
        <p:spPr>
          <a:xfrm>
            <a:off x="955343" y="2620370"/>
            <a:ext cx="777923" cy="805218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 descr=" 9"/>
          <p:cNvSpPr/>
          <p:nvPr/>
        </p:nvSpPr>
        <p:spPr>
          <a:xfrm>
            <a:off x="1733266" y="2620370"/>
            <a:ext cx="859809" cy="3220872"/>
          </a:xfrm>
          <a:prstGeom prst="rect">
            <a:avLst/>
          </a:prstGeom>
          <a:solidFill>
            <a:srgbClr val="7F7F7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 descr=" 13"/>
              <p:cNvSpPr/>
              <p:nvPr/>
            </p:nvSpPr>
            <p:spPr>
              <a:xfrm>
                <a:off x="6740690" y="2624458"/>
                <a:ext cx="1162668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2" name="Прямоугольник 11" descr="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690" y="2624458"/>
                <a:ext cx="1162668" cy="40534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3" name="Таблица 12" descr=" 4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114839"/>
                  </p:ext>
                </p:extLst>
              </p:nvPr>
            </p:nvGraphicFramePr>
            <p:xfrm>
              <a:off x="3412800" y="2624400"/>
              <a:ext cx="2106304" cy="237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3152"/>
                    <a:gridCol w="1053152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𝑫</m:t>
                                    </m:r>
                                  </m:e>
                                  <m:sub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strike="noStrike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BRGY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YBGR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GBY</a:t>
                          </a:r>
                          <a:endParaRPr lang="ru-RU" sz="2000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3" name="Таблица 12" descr=" 4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114839"/>
                  </p:ext>
                </p:extLst>
              </p:nvPr>
            </p:nvGraphicFramePr>
            <p:xfrm>
              <a:off x="3412800" y="2624400"/>
              <a:ext cx="2106304" cy="237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3152"/>
                    <a:gridCol w="1053152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1156" t="-6154" r="-2312" b="-530769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strike="noStrike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BRGY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YBGR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GBY</a:t>
                          </a:r>
                          <a:endParaRPr lang="ru-RU" sz="2000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47" name="Footer Placeholder 4" descr=" 47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72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 сокращения домена. </a:t>
            </a:r>
            <a:r>
              <a:rPr lang="ru-RU" dirty="0" smtClean="0"/>
              <a:t>Пример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 descr=" 3"/>
          <p:cNvSpPr>
            <a:spLocks noGrp="1"/>
          </p:cNvSpPr>
          <p:nvPr>
            <p:ph idx="1"/>
          </p:nvPr>
        </p:nvSpPr>
        <p:spPr>
          <a:xfrm>
            <a:off x="498474" y="1981200"/>
            <a:ext cx="7672334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Рассматриваемые переменные – соседи. Случайный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 descr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 descr=" 5"/>
          <p:cNvSpPr/>
          <p:nvPr/>
        </p:nvSpPr>
        <p:spPr>
          <a:xfrm>
            <a:off x="955343" y="5036024"/>
            <a:ext cx="777923" cy="805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 descr=" 6"/>
          <p:cNvSpPr/>
          <p:nvPr/>
        </p:nvSpPr>
        <p:spPr>
          <a:xfrm>
            <a:off x="955342" y="4230806"/>
            <a:ext cx="777923" cy="805218"/>
          </a:xfrm>
          <a:prstGeom prst="rect">
            <a:avLst/>
          </a:prstGeom>
          <a:solidFill>
            <a:srgbClr val="7F7F7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 descr=" 7"/>
          <p:cNvSpPr/>
          <p:nvPr/>
        </p:nvSpPr>
        <p:spPr>
          <a:xfrm>
            <a:off x="955341" y="3425588"/>
            <a:ext cx="777923" cy="805218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 descr=" 8"/>
          <p:cNvSpPr/>
          <p:nvPr/>
        </p:nvSpPr>
        <p:spPr>
          <a:xfrm>
            <a:off x="955343" y="2620370"/>
            <a:ext cx="777923" cy="805218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 descr=" 9"/>
          <p:cNvSpPr/>
          <p:nvPr/>
        </p:nvSpPr>
        <p:spPr>
          <a:xfrm>
            <a:off x="1733266" y="2620370"/>
            <a:ext cx="859809" cy="3220872"/>
          </a:xfrm>
          <a:prstGeom prst="rect">
            <a:avLst/>
          </a:prstGeom>
          <a:solidFill>
            <a:srgbClr val="7F7F7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 descr=" 13"/>
              <p:cNvSpPr/>
              <p:nvPr/>
            </p:nvSpPr>
            <p:spPr>
              <a:xfrm>
                <a:off x="6740690" y="2624458"/>
                <a:ext cx="1162668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2" name="Прямоугольник 11" descr="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690" y="2624458"/>
                <a:ext cx="1162668" cy="40534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 descr=" 15"/>
          <p:cNvCxnSpPr/>
          <p:nvPr/>
        </p:nvCxnSpPr>
        <p:spPr>
          <a:xfrm>
            <a:off x="7322024" y="3029803"/>
            <a:ext cx="0" cy="3018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 descr=" 17"/>
              <p:cNvSpPr/>
              <p:nvPr/>
            </p:nvSpPr>
            <p:spPr>
              <a:xfrm>
                <a:off x="6740690" y="3331636"/>
                <a:ext cx="1162668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4" name="Прямоугольник 13" descr="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690" y="3331636"/>
                <a:ext cx="1162668" cy="40534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 descr=" 20"/>
          <p:cNvCxnSpPr/>
          <p:nvPr/>
        </p:nvCxnSpPr>
        <p:spPr>
          <a:xfrm flipV="1">
            <a:off x="7903358" y="2827130"/>
            <a:ext cx="42776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 descr=" 23"/>
              <p:cNvSpPr/>
              <p:nvPr/>
            </p:nvSpPr>
            <p:spPr>
              <a:xfrm>
                <a:off x="8331121" y="2624457"/>
                <a:ext cx="501589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6" name="Прямоугольник 15" descr="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1121" y="2624457"/>
                <a:ext cx="501589" cy="40534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8" name="Таблица 17" descr=" 4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56397913"/>
                  </p:ext>
                </p:extLst>
              </p:nvPr>
            </p:nvGraphicFramePr>
            <p:xfrm>
              <a:off x="3412800" y="2624400"/>
              <a:ext cx="2106304" cy="237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3152"/>
                    <a:gridCol w="1053152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𝑫</m:t>
                                    </m:r>
                                  </m:e>
                                  <m:sub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strike="noStrike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BR</a:t>
                          </a:r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YBGR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RG</a:t>
                          </a: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BY</a:t>
                          </a:r>
                          <a:endParaRPr lang="ru-RU" sz="2000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8" name="Таблица 17" descr=" 4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56397913"/>
                  </p:ext>
                </p:extLst>
              </p:nvPr>
            </p:nvGraphicFramePr>
            <p:xfrm>
              <a:off x="3412800" y="2624400"/>
              <a:ext cx="2106304" cy="237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3152"/>
                    <a:gridCol w="1053152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5"/>
                          <a:stretch>
                            <a:fillRect l="-101156" t="-6154" r="-2312" b="-530769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strike="noStrike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BR</a:t>
                          </a:r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YBGR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RG</a:t>
                          </a:r>
                          <a:r>
                            <a:rPr lang="en-US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BY</a:t>
                          </a:r>
                          <a:endParaRPr lang="ru-RU" sz="2000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47" name="Footer Placeholder 4" descr=" 47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156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 сокращения домена. </a:t>
            </a:r>
            <a:r>
              <a:rPr lang="ru-RU" dirty="0" smtClean="0"/>
              <a:t>Пример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 descr=" 3"/>
          <p:cNvSpPr>
            <a:spLocks noGrp="1"/>
          </p:cNvSpPr>
          <p:nvPr>
            <p:ph idx="1"/>
          </p:nvPr>
        </p:nvSpPr>
        <p:spPr>
          <a:xfrm>
            <a:off x="498474" y="1981200"/>
            <a:ext cx="7672334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Рассматриваемые переменные – соседи. Случайный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 descr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 descr=" 5"/>
          <p:cNvSpPr/>
          <p:nvPr/>
        </p:nvSpPr>
        <p:spPr>
          <a:xfrm>
            <a:off x="955343" y="5036024"/>
            <a:ext cx="777923" cy="805218"/>
          </a:xfrm>
          <a:prstGeom prst="rect">
            <a:avLst/>
          </a:prstGeom>
          <a:solidFill>
            <a:srgbClr val="7F7F7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 descr=" 6"/>
          <p:cNvSpPr/>
          <p:nvPr/>
        </p:nvSpPr>
        <p:spPr>
          <a:xfrm>
            <a:off x="955342" y="4230806"/>
            <a:ext cx="777923" cy="805218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 descr=" 7"/>
          <p:cNvSpPr/>
          <p:nvPr/>
        </p:nvSpPr>
        <p:spPr>
          <a:xfrm>
            <a:off x="955341" y="3425588"/>
            <a:ext cx="777923" cy="805218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 descr=" 8"/>
          <p:cNvSpPr/>
          <p:nvPr/>
        </p:nvSpPr>
        <p:spPr>
          <a:xfrm>
            <a:off x="955343" y="2620370"/>
            <a:ext cx="777923" cy="805218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 descr=" 9"/>
          <p:cNvSpPr/>
          <p:nvPr/>
        </p:nvSpPr>
        <p:spPr>
          <a:xfrm>
            <a:off x="1733266" y="2620370"/>
            <a:ext cx="859809" cy="3220872"/>
          </a:xfrm>
          <a:prstGeom prst="rect">
            <a:avLst/>
          </a:prstGeom>
          <a:solidFill>
            <a:srgbClr val="7F7F7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 descr=" 13"/>
              <p:cNvSpPr/>
              <p:nvPr/>
            </p:nvSpPr>
            <p:spPr>
              <a:xfrm>
                <a:off x="6740690" y="2624458"/>
                <a:ext cx="1162668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2" name="Прямоугольник 11" descr="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690" y="2624458"/>
                <a:ext cx="1162668" cy="40534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 descr=" 15"/>
          <p:cNvCxnSpPr/>
          <p:nvPr/>
        </p:nvCxnSpPr>
        <p:spPr>
          <a:xfrm>
            <a:off x="7322024" y="3029803"/>
            <a:ext cx="0" cy="3018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 descr=" 17"/>
              <p:cNvSpPr/>
              <p:nvPr/>
            </p:nvSpPr>
            <p:spPr>
              <a:xfrm>
                <a:off x="6740690" y="3331636"/>
                <a:ext cx="1162668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4" name="Прямоугольник 13" descr="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690" y="3331636"/>
                <a:ext cx="1162668" cy="40534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 descr=" 20"/>
          <p:cNvCxnSpPr/>
          <p:nvPr/>
        </p:nvCxnSpPr>
        <p:spPr>
          <a:xfrm flipV="1">
            <a:off x="7903358" y="2827130"/>
            <a:ext cx="42776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 descr=" 23"/>
              <p:cNvSpPr/>
              <p:nvPr/>
            </p:nvSpPr>
            <p:spPr>
              <a:xfrm>
                <a:off x="8331121" y="2624457"/>
                <a:ext cx="501589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6" name="Прямоугольник 15" descr="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1121" y="2624457"/>
                <a:ext cx="501589" cy="40534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единительная линия 19" descr=" 25"/>
          <p:cNvCxnSpPr/>
          <p:nvPr/>
        </p:nvCxnSpPr>
        <p:spPr>
          <a:xfrm>
            <a:off x="7322024" y="3736981"/>
            <a:ext cx="0" cy="3018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Прямоугольник 18" descr=" 26"/>
              <p:cNvSpPr/>
              <p:nvPr/>
            </p:nvSpPr>
            <p:spPr>
              <a:xfrm>
                <a:off x="6740690" y="4038814"/>
                <a:ext cx="1162668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9" name="Прямоугольник 18" descr="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690" y="4038814"/>
                <a:ext cx="1162668" cy="40534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 descr=" 28"/>
          <p:cNvCxnSpPr/>
          <p:nvPr/>
        </p:nvCxnSpPr>
        <p:spPr>
          <a:xfrm flipV="1">
            <a:off x="7899688" y="3534308"/>
            <a:ext cx="42776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Прямоугольник 20" descr=" 29"/>
              <p:cNvSpPr/>
              <p:nvPr/>
            </p:nvSpPr>
            <p:spPr>
              <a:xfrm>
                <a:off x="8327451" y="3331635"/>
                <a:ext cx="501589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1" name="Прямоугольник 20" descr="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7451" y="3331635"/>
                <a:ext cx="501589" cy="40534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3" name="Таблица 22" descr=" 4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36756211"/>
                  </p:ext>
                </p:extLst>
              </p:nvPr>
            </p:nvGraphicFramePr>
            <p:xfrm>
              <a:off x="3412800" y="2624400"/>
              <a:ext cx="2106304" cy="237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3152"/>
                    <a:gridCol w="1053152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𝑫</m:t>
                                    </m:r>
                                  </m:e>
                                  <m:sub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strike="noStrike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YGR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RGB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sz="2000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3" name="Таблица 22" descr=" 4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36756211"/>
                  </p:ext>
                </p:extLst>
              </p:nvPr>
            </p:nvGraphicFramePr>
            <p:xfrm>
              <a:off x="3412800" y="2624400"/>
              <a:ext cx="2106304" cy="237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3152"/>
                    <a:gridCol w="1053152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l="-101156" t="-6154" r="-2312" b="-530769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strike="noStrike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YGR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RGB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sz="2000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47" name="Footer Placeholder 4" descr=" 47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828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 сокращения домена. </a:t>
            </a:r>
            <a:r>
              <a:rPr lang="ru-RU" dirty="0" smtClean="0"/>
              <a:t>Пример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 descr=" 3"/>
          <p:cNvSpPr>
            <a:spLocks noGrp="1"/>
          </p:cNvSpPr>
          <p:nvPr>
            <p:ph idx="1"/>
          </p:nvPr>
        </p:nvSpPr>
        <p:spPr>
          <a:xfrm>
            <a:off x="498474" y="1981200"/>
            <a:ext cx="7672334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Рассматриваемые переменные – соседи. Случайный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 descr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 descr=" 5"/>
          <p:cNvSpPr/>
          <p:nvPr/>
        </p:nvSpPr>
        <p:spPr>
          <a:xfrm>
            <a:off x="955343" y="5036024"/>
            <a:ext cx="777923" cy="80521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 descr=" 6"/>
          <p:cNvSpPr/>
          <p:nvPr/>
        </p:nvSpPr>
        <p:spPr>
          <a:xfrm>
            <a:off x="955342" y="4230806"/>
            <a:ext cx="777923" cy="805218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 descr=" 7"/>
          <p:cNvSpPr/>
          <p:nvPr/>
        </p:nvSpPr>
        <p:spPr>
          <a:xfrm>
            <a:off x="955341" y="3425588"/>
            <a:ext cx="777923" cy="805218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 descr=" 8"/>
          <p:cNvSpPr/>
          <p:nvPr/>
        </p:nvSpPr>
        <p:spPr>
          <a:xfrm>
            <a:off x="955343" y="2620370"/>
            <a:ext cx="777923" cy="805218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 descr=" 9"/>
          <p:cNvSpPr/>
          <p:nvPr/>
        </p:nvSpPr>
        <p:spPr>
          <a:xfrm>
            <a:off x="1733266" y="2620370"/>
            <a:ext cx="859809" cy="3220872"/>
          </a:xfrm>
          <a:prstGeom prst="rect">
            <a:avLst/>
          </a:prstGeom>
          <a:solidFill>
            <a:srgbClr val="7F7F7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 descr=" 13"/>
              <p:cNvSpPr/>
              <p:nvPr/>
            </p:nvSpPr>
            <p:spPr>
              <a:xfrm>
                <a:off x="6740690" y="2624458"/>
                <a:ext cx="1162668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2" name="Прямоугольник 11" descr="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690" y="2624458"/>
                <a:ext cx="1162668" cy="40534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 descr=" 15"/>
          <p:cNvCxnSpPr/>
          <p:nvPr/>
        </p:nvCxnSpPr>
        <p:spPr>
          <a:xfrm>
            <a:off x="7322024" y="3029803"/>
            <a:ext cx="0" cy="3018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 descr=" 17"/>
              <p:cNvSpPr/>
              <p:nvPr/>
            </p:nvSpPr>
            <p:spPr>
              <a:xfrm>
                <a:off x="6740690" y="3331636"/>
                <a:ext cx="1162668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4" name="Прямоугольник 13" descr="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690" y="3331636"/>
                <a:ext cx="1162668" cy="40534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 descr=" 20"/>
          <p:cNvCxnSpPr/>
          <p:nvPr/>
        </p:nvCxnSpPr>
        <p:spPr>
          <a:xfrm flipV="1">
            <a:off x="7903358" y="2827130"/>
            <a:ext cx="42776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 descr=" 23"/>
              <p:cNvSpPr/>
              <p:nvPr/>
            </p:nvSpPr>
            <p:spPr>
              <a:xfrm>
                <a:off x="8331121" y="2624457"/>
                <a:ext cx="501589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6" name="Прямоугольник 15" descr="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1121" y="2624457"/>
                <a:ext cx="501589" cy="40534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единительная линия 19" descr=" 25"/>
          <p:cNvCxnSpPr/>
          <p:nvPr/>
        </p:nvCxnSpPr>
        <p:spPr>
          <a:xfrm>
            <a:off x="7322024" y="3736981"/>
            <a:ext cx="0" cy="3018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Прямоугольник 18" descr=" 26"/>
              <p:cNvSpPr/>
              <p:nvPr/>
            </p:nvSpPr>
            <p:spPr>
              <a:xfrm>
                <a:off x="6740690" y="4038814"/>
                <a:ext cx="1162668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9" name="Прямоугольник 18" descr="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690" y="4038814"/>
                <a:ext cx="1162668" cy="40534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 descr=" 28"/>
          <p:cNvCxnSpPr/>
          <p:nvPr/>
        </p:nvCxnSpPr>
        <p:spPr>
          <a:xfrm flipV="1">
            <a:off x="7899688" y="3534308"/>
            <a:ext cx="42776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Прямоугольник 20" descr=" 29"/>
              <p:cNvSpPr/>
              <p:nvPr/>
            </p:nvSpPr>
            <p:spPr>
              <a:xfrm>
                <a:off x="8327451" y="3331635"/>
                <a:ext cx="501589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1" name="Прямоугольник 20" descr="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7451" y="3331635"/>
                <a:ext cx="501589" cy="40534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 descr=" 30"/>
          <p:cNvCxnSpPr/>
          <p:nvPr/>
        </p:nvCxnSpPr>
        <p:spPr>
          <a:xfrm flipH="1">
            <a:off x="6534624" y="4444159"/>
            <a:ext cx="787400" cy="5577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Прямоугольник 23" descr=" 31"/>
              <p:cNvSpPr/>
              <p:nvPr/>
            </p:nvSpPr>
            <p:spPr>
              <a:xfrm>
                <a:off x="5953290" y="5001898"/>
                <a:ext cx="1162668" cy="40534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4" name="Прямоугольник 23" descr="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290" y="5001898"/>
                <a:ext cx="1162668" cy="40534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 descr=" 33"/>
          <p:cNvCxnSpPr/>
          <p:nvPr/>
        </p:nvCxnSpPr>
        <p:spPr>
          <a:xfrm flipV="1">
            <a:off x="7899688" y="4245720"/>
            <a:ext cx="42776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Прямоугольник 25" descr=" 34"/>
              <p:cNvSpPr/>
              <p:nvPr/>
            </p:nvSpPr>
            <p:spPr>
              <a:xfrm>
                <a:off x="8327451" y="4043047"/>
                <a:ext cx="501589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6" name="Прямоугольник 25" descr="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7451" y="4043047"/>
                <a:ext cx="501589" cy="40534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8" name="Таблица 27" descr=" 4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52354944"/>
                  </p:ext>
                </p:extLst>
              </p:nvPr>
            </p:nvGraphicFramePr>
            <p:xfrm>
              <a:off x="3412800" y="2624400"/>
              <a:ext cx="2106304" cy="237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3152"/>
                    <a:gridCol w="1053152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𝑫</m:t>
                                    </m:r>
                                  </m:e>
                                  <m:sub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strike="noStrike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GR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RGBY</a:t>
                          </a:r>
                          <a:endParaRPr lang="ru-RU" sz="2000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8" name="Таблица 27" descr=" 4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52354944"/>
                  </p:ext>
                </p:extLst>
              </p:nvPr>
            </p:nvGraphicFramePr>
            <p:xfrm>
              <a:off x="3412800" y="2624400"/>
              <a:ext cx="2106304" cy="237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3152"/>
                    <a:gridCol w="1053152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9"/>
                          <a:stretch>
                            <a:fillRect l="-101156" t="-6154" r="-2312" b="-530769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strike="noStrike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GR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RGBY</a:t>
                          </a:r>
                          <a:endParaRPr lang="ru-RU" sz="2000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47" name="Footer Placeholder 4" descr=" 47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69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 сокращения домена. </a:t>
            </a:r>
            <a:r>
              <a:rPr lang="ru-RU" dirty="0" smtClean="0"/>
              <a:t>Пример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 descr=" 3"/>
          <p:cNvSpPr>
            <a:spLocks noGrp="1"/>
          </p:cNvSpPr>
          <p:nvPr>
            <p:ph idx="1"/>
          </p:nvPr>
        </p:nvSpPr>
        <p:spPr>
          <a:xfrm>
            <a:off x="498474" y="1981200"/>
            <a:ext cx="7672334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Рассматриваемые переменные – соседи. Случайный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 descr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 descr=" 5"/>
          <p:cNvSpPr/>
          <p:nvPr/>
        </p:nvSpPr>
        <p:spPr>
          <a:xfrm>
            <a:off x="955343" y="5036024"/>
            <a:ext cx="777923" cy="805218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 descr=" 6"/>
          <p:cNvSpPr/>
          <p:nvPr/>
        </p:nvSpPr>
        <p:spPr>
          <a:xfrm>
            <a:off x="955342" y="4230806"/>
            <a:ext cx="777923" cy="805218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 descr=" 7"/>
          <p:cNvSpPr/>
          <p:nvPr/>
        </p:nvSpPr>
        <p:spPr>
          <a:xfrm>
            <a:off x="955341" y="3425588"/>
            <a:ext cx="777923" cy="805218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 descr=" 8"/>
          <p:cNvSpPr/>
          <p:nvPr/>
        </p:nvSpPr>
        <p:spPr>
          <a:xfrm>
            <a:off x="955343" y="2620370"/>
            <a:ext cx="777923" cy="805218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 descr=" 9"/>
          <p:cNvSpPr/>
          <p:nvPr/>
        </p:nvSpPr>
        <p:spPr>
          <a:xfrm>
            <a:off x="1733266" y="2620370"/>
            <a:ext cx="859809" cy="3220872"/>
          </a:xfrm>
          <a:prstGeom prst="rect">
            <a:avLst/>
          </a:prstGeom>
          <a:solidFill>
            <a:srgbClr val="7F7F7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 descr=" 13"/>
              <p:cNvSpPr/>
              <p:nvPr/>
            </p:nvSpPr>
            <p:spPr>
              <a:xfrm>
                <a:off x="6740690" y="2624458"/>
                <a:ext cx="1162668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2" name="Прямоугольник 11" descr="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690" y="2624458"/>
                <a:ext cx="1162668" cy="40534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 descr=" 15"/>
          <p:cNvCxnSpPr/>
          <p:nvPr/>
        </p:nvCxnSpPr>
        <p:spPr>
          <a:xfrm>
            <a:off x="7322024" y="3029803"/>
            <a:ext cx="0" cy="3018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 descr=" 17"/>
              <p:cNvSpPr/>
              <p:nvPr/>
            </p:nvSpPr>
            <p:spPr>
              <a:xfrm>
                <a:off x="6740690" y="3331636"/>
                <a:ext cx="1162668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4" name="Прямоугольник 13" descr="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690" y="3331636"/>
                <a:ext cx="1162668" cy="40534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 descr=" 20"/>
          <p:cNvCxnSpPr/>
          <p:nvPr/>
        </p:nvCxnSpPr>
        <p:spPr>
          <a:xfrm flipV="1">
            <a:off x="7903358" y="2827130"/>
            <a:ext cx="42776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 descr=" 23"/>
              <p:cNvSpPr/>
              <p:nvPr/>
            </p:nvSpPr>
            <p:spPr>
              <a:xfrm>
                <a:off x="8331121" y="2624457"/>
                <a:ext cx="501589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6" name="Прямоугольник 15" descr="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1121" y="2624457"/>
                <a:ext cx="501589" cy="40534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единительная линия 19" descr=" 25"/>
          <p:cNvCxnSpPr/>
          <p:nvPr/>
        </p:nvCxnSpPr>
        <p:spPr>
          <a:xfrm>
            <a:off x="7322024" y="3736981"/>
            <a:ext cx="0" cy="3018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Прямоугольник 18" descr=" 26"/>
              <p:cNvSpPr/>
              <p:nvPr/>
            </p:nvSpPr>
            <p:spPr>
              <a:xfrm>
                <a:off x="6740690" y="4038814"/>
                <a:ext cx="1162668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9" name="Прямоугольник 18" descr="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690" y="4038814"/>
                <a:ext cx="1162668" cy="40534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 descr=" 28"/>
          <p:cNvCxnSpPr/>
          <p:nvPr/>
        </p:nvCxnSpPr>
        <p:spPr>
          <a:xfrm flipV="1">
            <a:off x="7899688" y="3534308"/>
            <a:ext cx="42776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Прямоугольник 20" descr=" 29"/>
              <p:cNvSpPr/>
              <p:nvPr/>
            </p:nvSpPr>
            <p:spPr>
              <a:xfrm>
                <a:off x="8327451" y="3331635"/>
                <a:ext cx="501589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1" name="Прямоугольник 20" descr="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7451" y="3331635"/>
                <a:ext cx="501589" cy="40534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 descr=" 30"/>
          <p:cNvCxnSpPr/>
          <p:nvPr/>
        </p:nvCxnSpPr>
        <p:spPr>
          <a:xfrm flipH="1">
            <a:off x="6534624" y="4444159"/>
            <a:ext cx="787400" cy="5577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Прямоугольник 23" descr=" 31"/>
              <p:cNvSpPr/>
              <p:nvPr/>
            </p:nvSpPr>
            <p:spPr>
              <a:xfrm>
                <a:off x="5953290" y="5001898"/>
                <a:ext cx="1162668" cy="40534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4" name="Прямоугольник 23" descr="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290" y="5001898"/>
                <a:ext cx="1162668" cy="40534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 descr=" 33"/>
          <p:cNvCxnSpPr/>
          <p:nvPr/>
        </p:nvCxnSpPr>
        <p:spPr>
          <a:xfrm flipV="1">
            <a:off x="7899688" y="4245720"/>
            <a:ext cx="42776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Прямоугольник 25" descr=" 34"/>
              <p:cNvSpPr/>
              <p:nvPr/>
            </p:nvSpPr>
            <p:spPr>
              <a:xfrm>
                <a:off x="8327451" y="4043047"/>
                <a:ext cx="501589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6" name="Прямоугольник 25" descr="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7451" y="4043047"/>
                <a:ext cx="501589" cy="40534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единительная линия 29" descr=" 35"/>
          <p:cNvCxnSpPr/>
          <p:nvPr/>
        </p:nvCxnSpPr>
        <p:spPr>
          <a:xfrm>
            <a:off x="7322024" y="4444159"/>
            <a:ext cx="848784" cy="5535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Прямоугольник 28" descr=" 36"/>
              <p:cNvSpPr/>
              <p:nvPr/>
            </p:nvSpPr>
            <p:spPr>
              <a:xfrm>
                <a:off x="7589474" y="4997675"/>
                <a:ext cx="1162668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9" name="Прямоугольник 28" descr="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9474" y="4997675"/>
                <a:ext cx="1162668" cy="40534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1" name="Таблица 30" descr=" 4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76046377"/>
                  </p:ext>
                </p:extLst>
              </p:nvPr>
            </p:nvGraphicFramePr>
            <p:xfrm>
              <a:off x="3412800" y="2624400"/>
              <a:ext cx="2106304" cy="237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3152"/>
                    <a:gridCol w="1053152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𝑫</m:t>
                                    </m:r>
                                  </m:e>
                                  <m:sub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strike="noStrike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BY</a:t>
                          </a:r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RGB</a:t>
                          </a:r>
                          <a:r>
                            <a:rPr lang="en-US" sz="2000" dirty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sz="200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31" name="Таблица 30" descr=" 4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76046377"/>
                  </p:ext>
                </p:extLst>
              </p:nvPr>
            </p:nvGraphicFramePr>
            <p:xfrm>
              <a:off x="3412800" y="2624400"/>
              <a:ext cx="2106304" cy="237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3152"/>
                    <a:gridCol w="1053152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10"/>
                          <a:stretch>
                            <a:fillRect l="-101156" t="-6154" r="-2312" b="-530769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strike="noStrike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BY</a:t>
                          </a:r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RGB</a:t>
                          </a:r>
                          <a:r>
                            <a:rPr lang="en-US" sz="2000" dirty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sz="200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47" name="Footer Placeholder 4" descr=" 47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432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 сокращения домена. </a:t>
            </a:r>
            <a:r>
              <a:rPr lang="ru-RU" dirty="0" smtClean="0"/>
              <a:t>Пример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 descr=" 3"/>
          <p:cNvSpPr>
            <a:spLocks noGrp="1"/>
          </p:cNvSpPr>
          <p:nvPr>
            <p:ph idx="1"/>
          </p:nvPr>
        </p:nvSpPr>
        <p:spPr>
          <a:xfrm>
            <a:off x="498474" y="1981200"/>
            <a:ext cx="7672334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Рассматриваемые переменные – соседи. Случайный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 descr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 descr=" 5"/>
          <p:cNvSpPr/>
          <p:nvPr/>
        </p:nvSpPr>
        <p:spPr>
          <a:xfrm>
            <a:off x="955343" y="5036024"/>
            <a:ext cx="777923" cy="805218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 descr=" 6"/>
          <p:cNvSpPr/>
          <p:nvPr/>
        </p:nvSpPr>
        <p:spPr>
          <a:xfrm>
            <a:off x="955342" y="4230806"/>
            <a:ext cx="777923" cy="805218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 descr=" 7"/>
          <p:cNvSpPr/>
          <p:nvPr/>
        </p:nvSpPr>
        <p:spPr>
          <a:xfrm>
            <a:off x="955341" y="3425588"/>
            <a:ext cx="777923" cy="805218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 descr=" 8"/>
          <p:cNvSpPr/>
          <p:nvPr/>
        </p:nvSpPr>
        <p:spPr>
          <a:xfrm>
            <a:off x="955343" y="2620370"/>
            <a:ext cx="777923" cy="805218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 descr=" 9"/>
          <p:cNvSpPr/>
          <p:nvPr/>
        </p:nvSpPr>
        <p:spPr>
          <a:xfrm>
            <a:off x="1733266" y="2620370"/>
            <a:ext cx="859809" cy="322087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 descr=" 13"/>
              <p:cNvSpPr/>
              <p:nvPr/>
            </p:nvSpPr>
            <p:spPr>
              <a:xfrm>
                <a:off x="6740690" y="2624458"/>
                <a:ext cx="1162668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2" name="Прямоугольник 11" descr="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690" y="2624458"/>
                <a:ext cx="1162668" cy="40534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 descr=" 15"/>
          <p:cNvCxnSpPr/>
          <p:nvPr/>
        </p:nvCxnSpPr>
        <p:spPr>
          <a:xfrm>
            <a:off x="7322024" y="3029803"/>
            <a:ext cx="0" cy="3018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 descr=" 17"/>
              <p:cNvSpPr/>
              <p:nvPr/>
            </p:nvSpPr>
            <p:spPr>
              <a:xfrm>
                <a:off x="6740690" y="3331636"/>
                <a:ext cx="1162668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4" name="Прямоугольник 13" descr="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690" y="3331636"/>
                <a:ext cx="1162668" cy="40534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 descr=" 20"/>
          <p:cNvCxnSpPr/>
          <p:nvPr/>
        </p:nvCxnSpPr>
        <p:spPr>
          <a:xfrm flipV="1">
            <a:off x="7903358" y="2827130"/>
            <a:ext cx="42776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 descr=" 23"/>
              <p:cNvSpPr/>
              <p:nvPr/>
            </p:nvSpPr>
            <p:spPr>
              <a:xfrm>
                <a:off x="8331121" y="2624457"/>
                <a:ext cx="501589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6" name="Прямоугольник 15" descr="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1121" y="2624457"/>
                <a:ext cx="501589" cy="40534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единительная линия 19" descr=" 25"/>
          <p:cNvCxnSpPr/>
          <p:nvPr/>
        </p:nvCxnSpPr>
        <p:spPr>
          <a:xfrm>
            <a:off x="7322024" y="3736981"/>
            <a:ext cx="0" cy="3018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Прямоугольник 18" descr=" 26"/>
              <p:cNvSpPr/>
              <p:nvPr/>
            </p:nvSpPr>
            <p:spPr>
              <a:xfrm>
                <a:off x="6740690" y="4038814"/>
                <a:ext cx="1162668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9" name="Прямоугольник 18" descr="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690" y="4038814"/>
                <a:ext cx="1162668" cy="40534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 descr=" 28"/>
          <p:cNvCxnSpPr/>
          <p:nvPr/>
        </p:nvCxnSpPr>
        <p:spPr>
          <a:xfrm flipV="1">
            <a:off x="7899688" y="3534308"/>
            <a:ext cx="42776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Прямоугольник 20" descr=" 29"/>
              <p:cNvSpPr/>
              <p:nvPr/>
            </p:nvSpPr>
            <p:spPr>
              <a:xfrm>
                <a:off x="8327451" y="3331635"/>
                <a:ext cx="501589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1" name="Прямоугольник 20" descr="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7451" y="3331635"/>
                <a:ext cx="501589" cy="40534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 descr=" 30"/>
          <p:cNvCxnSpPr/>
          <p:nvPr/>
        </p:nvCxnSpPr>
        <p:spPr>
          <a:xfrm flipH="1">
            <a:off x="6534624" y="4444159"/>
            <a:ext cx="787400" cy="5577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Прямоугольник 23" descr=" 31"/>
              <p:cNvSpPr/>
              <p:nvPr/>
            </p:nvSpPr>
            <p:spPr>
              <a:xfrm>
                <a:off x="5953290" y="5001898"/>
                <a:ext cx="1162668" cy="40534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4" name="Прямоугольник 23" descr="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290" y="5001898"/>
                <a:ext cx="1162668" cy="40534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 descr=" 33"/>
          <p:cNvCxnSpPr/>
          <p:nvPr/>
        </p:nvCxnSpPr>
        <p:spPr>
          <a:xfrm flipV="1">
            <a:off x="7899688" y="4245720"/>
            <a:ext cx="42776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Прямоугольник 25" descr=" 34"/>
              <p:cNvSpPr/>
              <p:nvPr/>
            </p:nvSpPr>
            <p:spPr>
              <a:xfrm>
                <a:off x="8327451" y="4043047"/>
                <a:ext cx="501589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6" name="Прямоугольник 25" descr="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7451" y="4043047"/>
                <a:ext cx="501589" cy="40534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единительная линия 29" descr=" 35"/>
          <p:cNvCxnSpPr/>
          <p:nvPr/>
        </p:nvCxnSpPr>
        <p:spPr>
          <a:xfrm>
            <a:off x="7322024" y="4444159"/>
            <a:ext cx="848784" cy="5535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Прямоугольник 28" descr=" 36"/>
              <p:cNvSpPr/>
              <p:nvPr/>
            </p:nvSpPr>
            <p:spPr>
              <a:xfrm>
                <a:off x="7589474" y="4997675"/>
                <a:ext cx="1162668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9" name="Прямоугольник 28" descr="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9474" y="4997675"/>
                <a:ext cx="1162668" cy="40534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 descr=" 38"/>
          <p:cNvCxnSpPr/>
          <p:nvPr/>
        </p:nvCxnSpPr>
        <p:spPr>
          <a:xfrm>
            <a:off x="8170808" y="5403020"/>
            <a:ext cx="0" cy="2677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Прямоугольник 27" descr=" 39"/>
              <p:cNvSpPr/>
              <p:nvPr/>
            </p:nvSpPr>
            <p:spPr>
              <a:xfrm>
                <a:off x="7589474" y="5670768"/>
                <a:ext cx="1162668" cy="4053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8" name="Прямоугольник 27" descr="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9474" y="5670768"/>
                <a:ext cx="1162668" cy="40534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3" name="Таблица 32" descr=" 4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9960374"/>
                  </p:ext>
                </p:extLst>
              </p:nvPr>
            </p:nvGraphicFramePr>
            <p:xfrm>
              <a:off x="3412800" y="2624400"/>
              <a:ext cx="2106304" cy="237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3152"/>
                    <a:gridCol w="1053152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𝑫</m:t>
                                    </m:r>
                                  </m:e>
                                  <m:sub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strike="noStrike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BY</a:t>
                          </a:r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RGB</a:t>
                          </a:r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sz="2000" dirty="0">
                            <a:solidFill>
                              <a:srgbClr val="00B05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33" name="Таблица 32" descr=" 4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9960374"/>
                  </p:ext>
                </p:extLst>
              </p:nvPr>
            </p:nvGraphicFramePr>
            <p:xfrm>
              <a:off x="3412800" y="2624400"/>
              <a:ext cx="2106304" cy="237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3152"/>
                    <a:gridCol w="1053152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11"/>
                          <a:stretch>
                            <a:fillRect l="-101156" t="-6154" r="-2312" b="-530769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strike="noStrike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BY</a:t>
                          </a:r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RGB</a:t>
                          </a:r>
                          <a:r>
                            <a:rPr lang="en-US" sz="2000" dirty="0" smtClean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sz="2000" dirty="0">
                            <a:solidFill>
                              <a:srgbClr val="00B05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47" name="Footer Placeholder 4" descr=" 47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758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4346</TotalTime>
  <Words>311</Words>
  <Application>Microsoft Office PowerPoint</Application>
  <PresentationFormat>Экран (4:3)</PresentationFormat>
  <Paragraphs>203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Cambria Math</vt:lpstr>
      <vt:lpstr>Rockwell</vt:lpstr>
      <vt:lpstr>Wingdings</vt:lpstr>
      <vt:lpstr>Преимущество</vt:lpstr>
      <vt:lpstr>Термины</vt:lpstr>
      <vt:lpstr>Алгоритм сокращения домена</vt:lpstr>
      <vt:lpstr>Алгоритм сокращения домена. Пример</vt:lpstr>
      <vt:lpstr>Алгоритм сокращения домена. Пример</vt:lpstr>
      <vt:lpstr>Алгоритм сокращения домена. Пример</vt:lpstr>
      <vt:lpstr>Алгоритм сокращения домена. Пример</vt:lpstr>
      <vt:lpstr>Алгоритм сокращения домена. Пример</vt:lpstr>
      <vt:lpstr>Алгоритм сокращения домена. Пример</vt:lpstr>
      <vt:lpstr>Алгоритм сокращения домена. Пример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Sasha</cp:lastModifiedBy>
  <cp:revision>276</cp:revision>
  <cp:lastPrinted>2017-02-02T08:45:40Z</cp:lastPrinted>
  <dcterms:created xsi:type="dcterms:W3CDTF">2017-01-31T11:25:04Z</dcterms:created>
  <dcterms:modified xsi:type="dcterms:W3CDTF">2017-03-15T15:17:02Z</dcterms:modified>
</cp:coreProperties>
</file>